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Source Code Pro"/>
      <p:regular r:id="rId18"/>
      <p:bold r:id="rId19"/>
      <p:italic r:id="rId20"/>
      <p:boldItalic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.fntdata"/><Relationship Id="rId6" Type="http://schemas.openxmlformats.org/officeDocument/2006/relationships/slide" Target="slides/slide1.xml"/><Relationship Id="rId18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1953226706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195322670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1953226706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195322670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97ad5a54f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197ad5a54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8fe8a587b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18fe8a587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953226706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95322670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18fe8a587b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18fe8a587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18fe8a587b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18fe8a587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1953226706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195322670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1953226706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195322670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195322670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19532267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5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17.jpg"/><Relationship Id="rId5" Type="http://schemas.openxmlformats.org/officeDocument/2006/relationships/image" Target="../media/image12.jpg"/><Relationship Id="rId6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AR Indoor Navigation for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SKKU Suwon campus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479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team E: 김현호 마준서 안정민 조민구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Background</a:t>
            </a:r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0163" y="740475"/>
            <a:ext cx="1720824" cy="356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300" y="1668375"/>
            <a:ext cx="4429850" cy="233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2"/>
          <p:cNvSpPr txBox="1"/>
          <p:nvPr/>
        </p:nvSpPr>
        <p:spPr>
          <a:xfrm>
            <a:off x="1216274" y="4308650"/>
            <a:ext cx="3645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ko" sz="1300">
                <a:solidFill>
                  <a:srgbClr val="1A1A1A"/>
                </a:solidFill>
              </a:rPr>
              <a:t>A QR Code-based Indoor Navigation System Using Augmented Reality</a:t>
            </a:r>
            <a:endParaRPr b="1" sz="1300">
              <a:solidFill>
                <a:srgbClr val="1A1A1A"/>
              </a:solidFill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5868875" y="4400950"/>
            <a:ext cx="3203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ko" sz="1300">
                <a:solidFill>
                  <a:srgbClr val="1A1A1A"/>
                </a:solidFill>
              </a:rPr>
              <a:t>An AR INDOOR POSITIONING SYSTEM Based on ANCHORS</a:t>
            </a:r>
            <a:endParaRPr b="1" sz="1300">
              <a:solidFill>
                <a:srgbClr val="1A1A1A"/>
              </a:solidFill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8401775" y="0"/>
            <a:ext cx="7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10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Background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1150" y="1457325"/>
            <a:ext cx="4547275" cy="345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968" y="1333304"/>
            <a:ext cx="3843563" cy="1121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719" y="2869891"/>
            <a:ext cx="3118062" cy="177098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/>
        </p:nvSpPr>
        <p:spPr>
          <a:xfrm>
            <a:off x="8401775" y="0"/>
            <a:ext cx="7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11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0" y="4715700"/>
            <a:ext cx="439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ko" sz="1200">
                <a:solidFill>
                  <a:srgbClr val="1A1A1A"/>
                </a:solidFill>
              </a:rPr>
              <a:t>Simultaneous Localization and Mapping</a:t>
            </a:r>
            <a:endParaRPr b="1" sz="1200">
              <a:solidFill>
                <a:srgbClr val="1A1A1A"/>
              </a:solidFill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376800" y="2378775"/>
            <a:ext cx="3645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ko" sz="1300">
                <a:solidFill>
                  <a:srgbClr val="1A1A1A"/>
                </a:solidFill>
              </a:rPr>
              <a:t>Visual Localization</a:t>
            </a:r>
            <a:endParaRPr b="1" sz="13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311700" y="-8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Project Planning(Temp)</a:t>
            </a:r>
            <a:endParaRPr/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47575"/>
            <a:ext cx="8839199" cy="237886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/>
          <p:nvPr/>
        </p:nvSpPr>
        <p:spPr>
          <a:xfrm rot="5400000">
            <a:off x="2766550" y="2639450"/>
            <a:ext cx="305700" cy="10797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/>
          <p:nvPr/>
        </p:nvSpPr>
        <p:spPr>
          <a:xfrm rot="5400000">
            <a:off x="4142900" y="2375900"/>
            <a:ext cx="305700" cy="1606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/>
          <p:nvPr/>
        </p:nvSpPr>
        <p:spPr>
          <a:xfrm rot="5400000">
            <a:off x="6872350" y="1809350"/>
            <a:ext cx="305700" cy="27399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4"/>
          <p:cNvSpPr txBox="1"/>
          <p:nvPr/>
        </p:nvSpPr>
        <p:spPr>
          <a:xfrm>
            <a:off x="2116000" y="3332150"/>
            <a:ext cx="1606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Source Code Pro"/>
                <a:ea typeface="Source Code Pro"/>
                <a:cs typeface="Source Code Pro"/>
                <a:sym typeface="Source Code Pro"/>
              </a:rPr>
              <a:t>Prior Work Study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Source Code Pro"/>
                <a:ea typeface="Source Code Pro"/>
                <a:cs typeface="Source Code Pro"/>
                <a:sym typeface="Source Code Pro"/>
              </a:rPr>
              <a:t>Base AR 구현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3492350" y="3332150"/>
            <a:ext cx="1606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Source Code Pro"/>
                <a:ea typeface="Source Code Pro"/>
                <a:cs typeface="Source Code Pro"/>
                <a:sym typeface="Source Code Pro"/>
              </a:rPr>
              <a:t>소규모 환경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Source Code Pro"/>
                <a:ea typeface="Source Code Pro"/>
                <a:cs typeface="Source Code Pro"/>
                <a:sym typeface="Source Code Pro"/>
              </a:rPr>
              <a:t>테스트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6221800" y="3424550"/>
            <a:ext cx="160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Source Code Pro"/>
                <a:ea typeface="Source Code Pro"/>
                <a:cs typeface="Source Code Pro"/>
                <a:sym typeface="Source Code Pro"/>
              </a:rPr>
              <a:t>시스템 규모 확대</a:t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3" name="Google Shape;173;p24"/>
          <p:cNvSpPr txBox="1"/>
          <p:nvPr>
            <p:ph idx="4294967295" type="subTitle"/>
          </p:nvPr>
        </p:nvSpPr>
        <p:spPr>
          <a:xfrm>
            <a:off x="430800" y="4242700"/>
            <a:ext cx="82824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마준서: Artificial Reality Space development		김현호: Mapping &amp; Navigation System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200"/>
              <a:t>안정민: Current Space Recognition				조민구: Android App Development</a:t>
            </a:r>
            <a:endParaRPr sz="1200"/>
          </a:p>
        </p:txBody>
      </p:sp>
      <p:cxnSp>
        <p:nvCxnSpPr>
          <p:cNvPr id="174" name="Google Shape;174;p24"/>
          <p:cNvCxnSpPr/>
          <p:nvPr/>
        </p:nvCxnSpPr>
        <p:spPr>
          <a:xfrm flipH="1" rot="10800000">
            <a:off x="219300" y="4149525"/>
            <a:ext cx="8705400" cy="14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5" name="Google Shape;175;p24"/>
          <p:cNvSpPr txBox="1"/>
          <p:nvPr/>
        </p:nvSpPr>
        <p:spPr>
          <a:xfrm>
            <a:off x="8401775" y="0"/>
            <a:ext cx="74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12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Motivation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425472"/>
            <a:ext cx="4106801" cy="26733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768650" y="2107800"/>
            <a:ext cx="353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-실내 공간의 거대화 및 복잡화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4768650" y="2537975"/>
            <a:ext cx="353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-기존 GPS 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네비게이션의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 한계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8510700" y="0"/>
            <a:ext cx="6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2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Motivation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b="44839" l="0" r="0" t="3317"/>
          <a:stretch/>
        </p:blipFill>
        <p:spPr>
          <a:xfrm>
            <a:off x="471688" y="1770272"/>
            <a:ext cx="2031249" cy="2163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9" name="Google Shape;79;p15"/>
          <p:cNvPicPr preferRelativeResize="0"/>
          <p:nvPr/>
        </p:nvPicPr>
        <p:blipFill rotWithShape="1">
          <a:blip r:embed="rId4">
            <a:alphaModFix/>
          </a:blip>
          <a:srcRect b="56830" l="0" r="0" t="3326"/>
          <a:stretch/>
        </p:blipFill>
        <p:spPr>
          <a:xfrm>
            <a:off x="1977275" y="3378697"/>
            <a:ext cx="2031225" cy="166239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0" name="Google Shape;80;p15"/>
          <p:cNvPicPr preferRelativeResize="0"/>
          <p:nvPr/>
        </p:nvPicPr>
        <p:blipFill rotWithShape="1">
          <a:blip r:embed="rId5">
            <a:alphaModFix/>
          </a:blip>
          <a:srcRect b="45378" l="0" r="0" t="3725"/>
          <a:stretch/>
        </p:blipFill>
        <p:spPr>
          <a:xfrm>
            <a:off x="3197150" y="1226975"/>
            <a:ext cx="2503900" cy="261785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6">
            <a:alphaModFix/>
          </a:blip>
          <a:srcRect b="25568" l="0" r="0" t="3584"/>
          <a:stretch/>
        </p:blipFill>
        <p:spPr>
          <a:xfrm>
            <a:off x="5555450" y="1904848"/>
            <a:ext cx="2031225" cy="295615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2" name="Google Shape;82;p15"/>
          <p:cNvSpPr txBox="1"/>
          <p:nvPr/>
        </p:nvSpPr>
        <p:spPr>
          <a:xfrm>
            <a:off x="8510700" y="0"/>
            <a:ext cx="6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3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Motivation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35875"/>
            <a:ext cx="3903400" cy="268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9050" y="1435875"/>
            <a:ext cx="4767434" cy="26816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/>
        </p:nvSpPr>
        <p:spPr>
          <a:xfrm>
            <a:off x="493550" y="4240175"/>
            <a:ext cx="353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-Google Live view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4962913" y="4240175"/>
            <a:ext cx="353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-Naver AR Indoor Navigation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8510700" y="0"/>
            <a:ext cx="6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4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Motivation</a:t>
            </a: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2187037" y="4713375"/>
            <a:ext cx="484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-LiDAR SLAM indoor mapping (Naverlabs 2020)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449" y="1312500"/>
            <a:ext cx="6133875" cy="343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8510700" y="0"/>
            <a:ext cx="6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5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Motivation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35875"/>
            <a:ext cx="3903400" cy="268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9050" y="1435875"/>
            <a:ext cx="4767434" cy="268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2550975" y="4398450"/>
            <a:ext cx="35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latin typeface="Source Code Pro"/>
                <a:ea typeface="Source Code Pro"/>
                <a:cs typeface="Source Code Pro"/>
                <a:sym typeface="Source Code Pro"/>
              </a:rPr>
              <a:t>Still too far…</a:t>
            </a:r>
            <a:endParaRPr b="1" sz="15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9" name="Google Shape;109;p18"/>
          <p:cNvSpPr/>
          <p:nvPr/>
        </p:nvSpPr>
        <p:spPr>
          <a:xfrm rot="2700000">
            <a:off x="841118" y="1143097"/>
            <a:ext cx="3090764" cy="3090764"/>
          </a:xfrm>
          <a:prstGeom prst="mathPlus">
            <a:avLst>
              <a:gd fmla="val 6954" name="adj1"/>
            </a:avLst>
          </a:prstGeom>
          <a:solidFill>
            <a:srgbClr val="FF0000"/>
          </a:solidFill>
          <a:ln cap="flat" cmpd="sng" w="9525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 rot="2700000">
            <a:off x="5212118" y="1143097"/>
            <a:ext cx="3090764" cy="3090764"/>
          </a:xfrm>
          <a:prstGeom prst="mathPlus">
            <a:avLst>
              <a:gd fmla="val 6954" name="adj1"/>
            </a:avLst>
          </a:prstGeom>
          <a:solidFill>
            <a:srgbClr val="FF0000"/>
          </a:solidFill>
          <a:ln cap="flat" cmpd="sng" w="9525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8510700" y="0"/>
            <a:ext cx="6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6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Purpose of Project</a:t>
            </a:r>
            <a:endParaRPr/>
          </a:p>
        </p:txBody>
      </p:sp>
      <p:sp>
        <p:nvSpPr>
          <p:cNvPr id="117" name="Google Shape;117;p19"/>
          <p:cNvSpPr txBox="1"/>
          <p:nvPr/>
        </p:nvSpPr>
        <p:spPr>
          <a:xfrm>
            <a:off x="4891550" y="2075300"/>
            <a:ext cx="403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-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기존의 indoor navigation 관련 기술을 분석, 캠퍼스 환경에 적합한 기술을 선정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4891550" y="2944175"/>
            <a:ext cx="3889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-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실제 캠퍼스에 맞는 compact하고 practical한 service를 제공하는 것을 목표로 함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75" y="1900437"/>
            <a:ext cx="1165375" cy="204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3725" y="1879736"/>
            <a:ext cx="2351775" cy="209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/>
        </p:nvSpPr>
        <p:spPr>
          <a:xfrm>
            <a:off x="213375" y="4321725"/>
            <a:ext cx="36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-캠퍼스 규모에서는 너무 과한 기능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2" name="Google Shape;122;p19"/>
          <p:cNvSpPr/>
          <p:nvPr/>
        </p:nvSpPr>
        <p:spPr>
          <a:xfrm>
            <a:off x="3962125" y="2734600"/>
            <a:ext cx="712800" cy="54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 txBox="1"/>
          <p:nvPr/>
        </p:nvSpPr>
        <p:spPr>
          <a:xfrm>
            <a:off x="8510700" y="0"/>
            <a:ext cx="6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7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Background</a:t>
            </a:r>
            <a:endParaRPr/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500" y="1568775"/>
            <a:ext cx="4870825" cy="237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1700400" y="4051200"/>
            <a:ext cx="574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 sz="1300">
                <a:solidFill>
                  <a:srgbClr val="333333"/>
                </a:solidFill>
                <a:highlight>
                  <a:srgbClr val="FCFCFC"/>
                </a:highlight>
                <a:latin typeface="Georgia"/>
                <a:ea typeface="Georgia"/>
                <a:cs typeface="Georgia"/>
                <a:sym typeface="Georgia"/>
              </a:rPr>
              <a:t>Indoor positioning and wayfinding systems: a survey(2020)</a:t>
            </a:r>
            <a:endParaRPr sz="4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8510700" y="0"/>
            <a:ext cx="6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8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Background</a:t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725" y="1587777"/>
            <a:ext cx="7730601" cy="240825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1290475" y="4302050"/>
            <a:ext cx="6114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3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ko" sz="1300">
                <a:solidFill>
                  <a:srgbClr val="1A1A1A"/>
                </a:solidFill>
              </a:rPr>
              <a:t>STEPS: An Indoor Navigation Framework for Mobile Devices(2020)</a:t>
            </a:r>
            <a:endParaRPr sz="13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8510700" y="0"/>
            <a:ext cx="6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Source Code Pro"/>
                <a:ea typeface="Source Code Pro"/>
                <a:cs typeface="Source Code Pro"/>
                <a:sym typeface="Source Code Pro"/>
              </a:rPr>
              <a:t>9</a:t>
            </a:r>
            <a:r>
              <a:rPr lang="ko">
                <a:latin typeface="Source Code Pro"/>
                <a:ea typeface="Source Code Pro"/>
                <a:cs typeface="Source Code Pro"/>
                <a:sym typeface="Source Code Pro"/>
              </a:rPr>
              <a:t>/12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